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0" r:id="rId6"/>
    <p:sldId id="282" r:id="rId7"/>
    <p:sldId id="297" r:id="rId8"/>
    <p:sldId id="283" r:id="rId9"/>
    <p:sldId id="286" r:id="rId10"/>
    <p:sldId id="288" r:id="rId11"/>
    <p:sldId id="287" r:id="rId12"/>
    <p:sldId id="296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0876" autoAdjust="0"/>
  </p:normalViewPr>
  <p:slideViewPr>
    <p:cSldViewPr snapToGrid="0" showGuides="1">
      <p:cViewPr varScale="1">
        <p:scale>
          <a:sx n="66" d="100"/>
          <a:sy n="66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7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Chapter </a:t>
            </a:r>
            <a:r>
              <a:rPr lang="en-US" dirty="0" smtClean="0"/>
              <a:t>4_2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sz="3200" i="1" dirty="0" smtClean="0">
                <a:cs typeface="Times New Roman" panose="02020603050405020304" pitchFamily="18" charset="0"/>
              </a:rPr>
              <a:t>Energy</a:t>
            </a:r>
            <a:r>
              <a:rPr lang="en-US" altLang="en-US" sz="3200" i="1" dirty="0">
                <a:cs typeface="Times New Roman" panose="02020603050405020304" pitchFamily="18" charset="0"/>
              </a:rPr>
              <a:t>, Heat, Work, and Power of the Body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 </a:t>
            </a:r>
            <a:r>
              <a:rPr lang="en-US" dirty="0" err="1" smtClean="0"/>
              <a:t>rafid</a:t>
            </a:r>
            <a:r>
              <a:rPr lang="en-US" dirty="0" smtClean="0"/>
              <a:t> </a:t>
            </a:r>
            <a:r>
              <a:rPr lang="en-US" dirty="0" err="1" smtClean="0"/>
              <a:t>albadr</a:t>
            </a:r>
            <a:r>
              <a:rPr lang="en-US" dirty="0" smtClean="0"/>
              <a:t> |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4800" y="457200"/>
            <a:ext cx="440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</a:rPr>
              <a:t>Energy Content of Body Fuel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3299283"/>
            <a:ext cx="8946541" cy="1348917"/>
          </a:xfrm>
        </p:spPr>
        <p:txBody>
          <a:bodyPr/>
          <a:lstStyle/>
          <a:p>
            <a:pPr algn="l" rtl="0"/>
            <a:r>
              <a:rPr lang="en-US" altLang="en-US" dirty="0"/>
              <a:t>The catabolic rate ΔU/</a:t>
            </a:r>
            <a:r>
              <a:rPr lang="en-US" altLang="en-US" dirty="0" err="1"/>
              <a:t>Δt</a:t>
            </a:r>
            <a:r>
              <a:rPr lang="en-US" altLang="en-US" dirty="0"/>
              <a:t> is therefore directly correlated with the consumption of oxygen.</a:t>
            </a:r>
          </a:p>
          <a:p>
            <a:pPr algn="l" rtl="0"/>
            <a:r>
              <a:rPr lang="en-US" altLang="en-US" dirty="0"/>
              <a:t> Consumption of liter O2 gas since rate ≈ 4.8 kcal of energy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284746"/>
            <a:ext cx="10792619" cy="16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84" y="4670883"/>
            <a:ext cx="2543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3019780"/>
            <a:ext cx="8946541" cy="3228619"/>
          </a:xfrm>
        </p:spPr>
        <p:txBody>
          <a:bodyPr/>
          <a:lstStyle/>
          <a:p>
            <a:pPr algn="l" rtl="0"/>
            <a:r>
              <a:rPr lang="en-US" altLang="en-US" sz="2400" dirty="0">
                <a:solidFill>
                  <a:srgbClr val="66FF33"/>
                </a:solidFill>
              </a:rPr>
              <a:t>The energy produced per mass of fuel (energy released) is </a:t>
            </a:r>
          </a:p>
          <a:p>
            <a:pPr algn="l" rtl="0"/>
            <a:r>
              <a:rPr lang="en-US" altLang="en-US" dirty="0">
                <a:solidFill>
                  <a:srgbClr val="FF0000"/>
                </a:solidFill>
              </a:rPr>
              <a:t>           </a:t>
            </a:r>
            <a:r>
              <a:rPr lang="en-US" altLang="en-US" dirty="0" smtClean="0">
                <a:solidFill>
                  <a:srgbClr val="FF0000"/>
                </a:solidFill>
              </a:rPr>
              <a:t>    </a:t>
            </a:r>
            <a:r>
              <a:rPr lang="en-US" altLang="en-US" dirty="0"/>
              <a:t>686 kcal/180 g glucose = 3.80 kcal/g glucose.</a:t>
            </a:r>
          </a:p>
          <a:p>
            <a:pPr algn="l" rtl="0"/>
            <a:endParaRPr lang="en-US" altLang="en-US" dirty="0"/>
          </a:p>
          <a:p>
            <a:pPr algn="l" rtl="0"/>
            <a:r>
              <a:rPr lang="en-US" altLang="en-US" i="1" dirty="0">
                <a:solidFill>
                  <a:srgbClr val="FFFF00"/>
                </a:solidFill>
              </a:rPr>
              <a:t>calorific equivalent</a:t>
            </a:r>
            <a:r>
              <a:rPr lang="en-US" altLang="en-US" dirty="0"/>
              <a:t>, the energy produced per liter of oxygen consumed, which is </a:t>
            </a:r>
          </a:p>
          <a:p>
            <a:pPr algn="l" rt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3" y="1000480"/>
            <a:ext cx="1170710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51" y="5448299"/>
            <a:ext cx="3133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2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80509"/>
            <a:ext cx="9404723" cy="939354"/>
          </a:xfrm>
        </p:spPr>
        <p:txBody>
          <a:bodyPr/>
          <a:lstStyle/>
          <a:p>
            <a:pPr algn="ctr" rtl="0">
              <a:buFontTx/>
              <a:buChar char="•"/>
            </a:pPr>
            <a:r>
              <a:rPr lang="en-US" alt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MR10" charset="-128"/>
              </a:rPr>
              <a:t>Metabolic Rates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913" y="822812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0070C0"/>
                </a:solidFill>
              </a:rPr>
              <a:t>Basal Metabolic Rate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5234" y="1248463"/>
            <a:ext cx="8420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The basal metabolic rate (BMR) is that of an inactive, awake body.</a:t>
            </a:r>
          </a:p>
          <a:p>
            <a:r>
              <a:rPr lang="en-US" altLang="en-US" dirty="0"/>
              <a:t>The BMR is a function of mass, height, and gender, The BMR for a 70 kg person is about 1,680 kcal/day </a:t>
            </a:r>
            <a:r>
              <a:rPr lang="en-US" altLang="en-US" i="1" dirty="0"/>
              <a:t>∼</a:t>
            </a:r>
            <a:r>
              <a:rPr lang="en-US" altLang="en-US" dirty="0"/>
              <a:t>70 kcal/h </a:t>
            </a:r>
            <a:r>
              <a:rPr lang="en-US" altLang="en-US" i="1" dirty="0"/>
              <a:t>∼</a:t>
            </a:r>
            <a:r>
              <a:rPr lang="en-US" altLang="en-US" dirty="0"/>
              <a:t>81 W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2849105" y="2249714"/>
            <a:ext cx="5926308" cy="232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7" b="8571"/>
          <a:stretch>
            <a:fillRect/>
          </a:stretch>
        </p:blipFill>
        <p:spPr bwMode="auto">
          <a:xfrm>
            <a:off x="1499461" y="4604288"/>
            <a:ext cx="8639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/>
          <a:stretch>
            <a:fillRect/>
          </a:stretch>
        </p:blipFill>
        <p:spPr bwMode="auto">
          <a:xfrm>
            <a:off x="1575661" y="5594888"/>
            <a:ext cx="8305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2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1" y="433668"/>
            <a:ext cx="9812339" cy="1400530"/>
          </a:xfrm>
        </p:spPr>
        <p:txBody>
          <a:bodyPr/>
          <a:lstStyle/>
          <a:p>
            <a:pPr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133933"/>
            <a:ext cx="10107159" cy="4623752"/>
          </a:xfrm>
        </p:spPr>
        <p:txBody>
          <a:bodyPr>
            <a:normAutofit/>
          </a:bodyPr>
          <a:lstStyle/>
          <a:p>
            <a:pPr algn="l" rtl="0"/>
            <a:r>
              <a:rPr lang="en-US" altLang="en-US" dirty="0"/>
              <a:t>The BMR is a function of mass, height, and gender, The BMR for a 70 kg person is about 1,680 kcal/day</a:t>
            </a:r>
          </a:p>
          <a:p>
            <a:pPr algn="l" rtl="0"/>
            <a:r>
              <a:rPr lang="en-US" altLang="en-US" dirty="0"/>
              <a:t>There is a way that the BMR scales with a physical attribute of size, specifically the body mass </a:t>
            </a:r>
            <a:r>
              <a:rPr lang="en-US" altLang="en-US" i="1" dirty="0" err="1"/>
              <a:t>m</a:t>
            </a:r>
            <a:r>
              <a:rPr lang="en-US" altLang="en-US" baseline="-25000" dirty="0" err="1"/>
              <a:t>b</a:t>
            </a:r>
            <a:r>
              <a:rPr lang="en-US" altLang="en-US" dirty="0"/>
              <a:t>.</a:t>
            </a:r>
          </a:p>
          <a:p>
            <a:pPr algn="l" rtl="0"/>
            <a:endParaRPr lang="en-US" altLang="en-US" dirty="0"/>
          </a:p>
          <a:p>
            <a:pPr algn="l" rtl="0"/>
            <a:endParaRPr lang="ar-IQ" altLang="en-US" dirty="0"/>
          </a:p>
          <a:p>
            <a:pPr algn="l" rtl="0"/>
            <a:r>
              <a:rPr lang="en-US" altLang="en-US" dirty="0"/>
              <a:t>where </a:t>
            </a:r>
            <a:r>
              <a:rPr lang="en-US" altLang="en-US" i="1" dirty="0"/>
              <a:t>c ≈ </a:t>
            </a:r>
            <a:r>
              <a:rPr lang="en-US" altLang="en-US" dirty="0"/>
              <a:t>90 kcal/kg</a:t>
            </a:r>
            <a:r>
              <a:rPr lang="en-US" altLang="en-US" baseline="30000" dirty="0"/>
              <a:t>3</a:t>
            </a:r>
            <a:r>
              <a:rPr lang="en-US" altLang="en-US" i="1" baseline="30000" dirty="0"/>
              <a:t>/</a:t>
            </a:r>
            <a:r>
              <a:rPr lang="en-US" altLang="en-US" baseline="30000" dirty="0"/>
              <a:t>4</a:t>
            </a:r>
            <a:r>
              <a:rPr lang="en-US" altLang="en-US" dirty="0"/>
              <a:t>-day. This is known as </a:t>
            </a:r>
            <a:r>
              <a:rPr lang="en-US" altLang="en-US" b="1" i="1" dirty="0" err="1">
                <a:solidFill>
                  <a:srgbClr val="00B0F0"/>
                </a:solidFill>
              </a:rPr>
              <a:t>Kleiber’s</a:t>
            </a:r>
            <a:r>
              <a:rPr lang="en-US" altLang="en-US" b="1" i="1" dirty="0">
                <a:solidFill>
                  <a:srgbClr val="00B0F0"/>
                </a:solidFill>
              </a:rPr>
              <a:t> Law</a:t>
            </a:r>
            <a:endParaRPr lang="en-US" altLang="en-US" b="1" dirty="0">
              <a:solidFill>
                <a:srgbClr val="00B0F0"/>
              </a:solidFill>
            </a:endParaRPr>
          </a:p>
          <a:p>
            <a:pPr lvl="0" algn="l" rtl="0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2761" y="252269"/>
            <a:ext cx="9404723" cy="881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alt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MR10" charset="-128"/>
              </a:rPr>
              <a:t>Metabolic Rates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75" y="2826684"/>
            <a:ext cx="1914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67" y="4132990"/>
            <a:ext cx="8063039" cy="142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4" y="5574967"/>
            <a:ext cx="11621916" cy="91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7" y="4474242"/>
            <a:ext cx="8947150" cy="218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MR10" charset="-128"/>
              </a:rPr>
              <a:t>Metabolic Rates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336604"/>
            <a:ext cx="5289913" cy="4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48" y="411808"/>
            <a:ext cx="11260881" cy="939354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FF00"/>
                </a:solidFill>
              </a:rPr>
              <a:t>Loss of Body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46909"/>
            <a:ext cx="10089397" cy="5403273"/>
          </a:xfrm>
        </p:spPr>
        <p:txBody>
          <a:bodyPr>
            <a:normAutofit/>
          </a:bodyPr>
          <a:lstStyle/>
          <a:p>
            <a:pPr algn="l" rtl="0"/>
            <a:r>
              <a:rPr lang="en-US" altLang="en-US" i="1" dirty="0" smtClean="0">
                <a:solidFill>
                  <a:srgbClr val="FFFF00"/>
                </a:solidFill>
              </a:rPr>
              <a:t>heat capacity C</a:t>
            </a:r>
            <a:r>
              <a:rPr lang="en-US" altLang="en-US" dirty="0" smtClean="0">
                <a:solidFill>
                  <a:srgbClr val="FFFF00"/>
                </a:solidFill>
              </a:rPr>
              <a:t>, </a:t>
            </a:r>
            <a:r>
              <a:rPr lang="en-US" altLang="en-US" dirty="0" smtClean="0"/>
              <a:t>which is the heat required to raise the temperature </a:t>
            </a:r>
            <a:r>
              <a:rPr lang="en-US" altLang="en-US" i="1" dirty="0" smtClean="0"/>
              <a:t>T </a:t>
            </a:r>
            <a:r>
              <a:rPr lang="en-US" altLang="en-US" dirty="0" smtClean="0"/>
              <a:t>of an object by 1</a:t>
            </a:r>
            <a:r>
              <a:rPr lang="en-US" altLang="en-US" i="1" dirty="0" smtClean="0"/>
              <a:t>º</a:t>
            </a:r>
            <a:r>
              <a:rPr lang="en-US" altLang="en-US" dirty="0" smtClean="0"/>
              <a:t>C. </a:t>
            </a:r>
          </a:p>
          <a:p>
            <a:pPr algn="l" rtl="0"/>
            <a:r>
              <a:rPr lang="en-US" altLang="en-US" dirty="0"/>
              <a:t>The heat capacity </a:t>
            </a:r>
            <a:r>
              <a:rPr lang="en-US" altLang="en-US" i="1" dirty="0"/>
              <a:t>C </a:t>
            </a:r>
            <a:r>
              <a:rPr lang="en-US" altLang="en-US" dirty="0"/>
              <a:t>is the specific heat (expressed per unit mass) </a:t>
            </a:r>
            <a:r>
              <a:rPr lang="en-US" altLang="en-US" i="1" dirty="0"/>
              <a:t>× </a:t>
            </a:r>
            <a:r>
              <a:rPr lang="en-US" altLang="en-US" dirty="0"/>
              <a:t>the total object mass </a:t>
            </a:r>
            <a:r>
              <a:rPr lang="en-US" altLang="en-US" i="1" dirty="0"/>
              <a:t>m</a:t>
            </a:r>
            <a:endParaRPr lang="ar-IQ" altLang="en-US" dirty="0"/>
          </a:p>
          <a:p>
            <a:pPr algn="l" rtl="0"/>
            <a:endParaRPr lang="ar-IQ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47" y="2793569"/>
            <a:ext cx="1181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7" y="3312763"/>
            <a:ext cx="87090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7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48" y="411808"/>
            <a:ext cx="9404723" cy="939354"/>
          </a:xfrm>
        </p:spPr>
        <p:txBody>
          <a:bodyPr/>
          <a:lstStyle/>
          <a:p>
            <a:pPr lvl="0" rtl="0"/>
            <a:r>
              <a:rPr lang="en-US" altLang="en-US" sz="4400" b="1" dirty="0">
                <a:solidFill>
                  <a:srgbClr val="FFFF00"/>
                </a:solidFill>
              </a:rPr>
              <a:t>Loss of Body Heat</a:t>
            </a:r>
            <a:endParaRPr lang="en-US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71564"/>
            <a:ext cx="7934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09" y="4733917"/>
            <a:ext cx="2895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3" t="59216" r="37154"/>
          <a:stretch/>
        </p:blipFill>
        <p:spPr bwMode="auto">
          <a:xfrm>
            <a:off x="4061878" y="1309872"/>
            <a:ext cx="2185261" cy="9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48" y="411808"/>
            <a:ext cx="9404723" cy="939354"/>
          </a:xfrm>
        </p:spPr>
        <p:txBody>
          <a:bodyPr/>
          <a:lstStyle/>
          <a:p>
            <a:pPr lvl="0" rtl="0"/>
            <a:r>
              <a:rPr lang="en-US" altLang="en-US" sz="4000" b="1" dirty="0">
                <a:solidFill>
                  <a:srgbClr val="FFFF00"/>
                </a:solidFill>
              </a:rPr>
              <a:t>Loss of Body Heat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46909"/>
            <a:ext cx="11437258" cy="5403273"/>
          </a:xfrm>
        </p:spPr>
        <p:txBody>
          <a:bodyPr>
            <a:normAutofit/>
          </a:bodyPr>
          <a:lstStyle/>
          <a:p>
            <a:pPr algn="l" rtl="0"/>
            <a:r>
              <a:rPr lang="en-US" altLang="en-US" dirty="0" err="1"/>
              <a:t>verage</a:t>
            </a:r>
            <a:r>
              <a:rPr lang="en-US" altLang="en-US" dirty="0"/>
              <a:t> human specific heat is </a:t>
            </a:r>
            <a:r>
              <a:rPr lang="en-US" altLang="en-US" i="1" dirty="0"/>
              <a:t>c </a:t>
            </a:r>
            <a:r>
              <a:rPr lang="en-US" altLang="en-US" dirty="0"/>
              <a:t>= 0</a:t>
            </a:r>
            <a:r>
              <a:rPr lang="en-US" altLang="en-US" i="1" dirty="0"/>
              <a:t>.</a:t>
            </a:r>
            <a:r>
              <a:rPr lang="en-US" altLang="en-US" dirty="0"/>
              <a:t>83 kcal/kg-ºC</a:t>
            </a:r>
          </a:p>
          <a:p>
            <a:pPr algn="l" rtl="0"/>
            <a:r>
              <a:rPr lang="en-US" altLang="en-US" dirty="0"/>
              <a:t>Mass  </a:t>
            </a:r>
            <a:r>
              <a:rPr lang="en-US" altLang="en-US" i="1" dirty="0" err="1"/>
              <a:t>m</a:t>
            </a:r>
            <a:r>
              <a:rPr lang="en-US" altLang="en-US" baseline="-25000" dirty="0" err="1"/>
              <a:t>b</a:t>
            </a:r>
            <a:r>
              <a:rPr lang="en-US" altLang="en-US" dirty="0"/>
              <a:t> = 70 kg </a:t>
            </a:r>
          </a:p>
          <a:p>
            <a:pPr algn="l" rtl="0"/>
            <a:r>
              <a:rPr lang="en-US" altLang="en-US" dirty="0"/>
              <a:t>Consider the BMR of an </a:t>
            </a:r>
            <a:r>
              <a:rPr lang="en-US" altLang="en-US" i="1" dirty="0" err="1"/>
              <a:t>m</a:t>
            </a:r>
            <a:r>
              <a:rPr lang="en-US" altLang="en-US" baseline="-25000" dirty="0" err="1"/>
              <a:t>b</a:t>
            </a:r>
            <a:r>
              <a:rPr lang="en-US" altLang="en-US" dirty="0"/>
              <a:t> = 70 kg person, which is </a:t>
            </a:r>
            <a:r>
              <a:rPr lang="en-US" altLang="en-US" i="1" dirty="0"/>
              <a:t>∼</a:t>
            </a:r>
            <a:r>
              <a:rPr lang="en-US" altLang="en-US" dirty="0"/>
              <a:t>1,680 kcal/day= 70 kcal/h</a:t>
            </a:r>
            <a:endParaRPr lang="ar-IQ" altLang="en-US" dirty="0"/>
          </a:p>
          <a:p>
            <a:pPr lvl="1" algn="l" rtl="0"/>
            <a:endParaRPr lang="en-US" dirty="0">
              <a:cs typeface="Arial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84" y="3612527"/>
            <a:ext cx="36385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59" y="2807665"/>
            <a:ext cx="2990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95032" y="4733378"/>
            <a:ext cx="91607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Without heat losses and body temperature control the body temperature will increase between 1.2 and 24 °C per hour depending on the active level. Therefore heat loss and temperature control mechanisms are necessary.</a:t>
            </a:r>
          </a:p>
        </p:txBody>
      </p:sp>
    </p:spTree>
    <p:extLst>
      <p:ext uri="{BB962C8B-B14F-4D97-AF65-F5344CB8AC3E}">
        <p14:creationId xmlns:p14="http://schemas.microsoft.com/office/powerpoint/2010/main" val="30488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308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CMR10</vt:lpstr>
      <vt:lpstr>Times New Roman</vt:lpstr>
      <vt:lpstr>Wingdings 3</vt:lpstr>
      <vt:lpstr>Ion</vt:lpstr>
      <vt:lpstr>Chapter 4_2 Energy, Heat, Work, and Power of the Body </vt:lpstr>
      <vt:lpstr>PowerPoint Presentation</vt:lpstr>
      <vt:lpstr>PowerPoint Presentation</vt:lpstr>
      <vt:lpstr>Metabolic Rates</vt:lpstr>
      <vt:lpstr> </vt:lpstr>
      <vt:lpstr>Metabolic Rates</vt:lpstr>
      <vt:lpstr>Loss of Body Heat</vt:lpstr>
      <vt:lpstr>Loss of Body Heat</vt:lpstr>
      <vt:lpstr>Loss of Body Heat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2016-12-15T17:39:33Z</dcterms:created>
  <dcterms:modified xsi:type="dcterms:W3CDTF">2018-12-19T15:36:49Z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